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3" r:id="rId3"/>
    <p:sldId id="260" r:id="rId4"/>
    <p:sldId id="257" r:id="rId5"/>
    <p:sldId id="258" r:id="rId6"/>
    <p:sldId id="259" r:id="rId7"/>
    <p:sldId id="267" r:id="rId8"/>
    <p:sldId id="266" r:id="rId9"/>
    <p:sldId id="268" r:id="rId10"/>
    <p:sldId id="269" r:id="rId11"/>
    <p:sldId id="271" r:id="rId12"/>
    <p:sldId id="272" r:id="rId13"/>
    <p:sldId id="273" r:id="rId14"/>
    <p:sldId id="274" r:id="rId15"/>
    <p:sldId id="261" r:id="rId16"/>
    <p:sldId id="265" r:id="rId17"/>
    <p:sldId id="262" r:id="rId18"/>
    <p:sldId id="275" r:id="rId19"/>
    <p:sldId id="277" r:id="rId20"/>
    <p:sldId id="278" r:id="rId21"/>
    <p:sldId id="270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55"/>
    <p:restoredTop sz="74105"/>
  </p:normalViewPr>
  <p:slideViewPr>
    <p:cSldViewPr snapToGrid="0" snapToObjects="1">
      <p:cViewPr varScale="1">
        <p:scale>
          <a:sx n="84" d="100"/>
          <a:sy n="84" d="100"/>
        </p:scale>
        <p:origin x="14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96B8B-A75B-EA46-8D15-693846411D71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941BCE-09AA-FC4D-BB53-4ABA386CD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427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537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507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Stel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maak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schatter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de </a:t>
            </a:r>
            <a:r>
              <a:rPr lang="en-US" dirty="0" err="1"/>
              <a:t>temperatuur</a:t>
            </a:r>
            <a:r>
              <a:rPr lang="en-US" dirty="0"/>
              <a:t>.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schatter</a:t>
            </a:r>
            <a:r>
              <a:rPr lang="en-US" dirty="0"/>
              <a:t> </a:t>
            </a:r>
            <a:r>
              <a:rPr lang="en-US" dirty="0" err="1"/>
              <a:t>gaat</a:t>
            </a:r>
            <a:r>
              <a:rPr lang="en-US" dirty="0"/>
              <a:t> vast </a:t>
            </a:r>
            <a:r>
              <a:rPr lang="en-US" dirty="0" err="1"/>
              <a:t>beter</a:t>
            </a:r>
            <a:r>
              <a:rPr lang="en-US" dirty="0"/>
              <a:t> </a:t>
            </a:r>
            <a:r>
              <a:rPr lang="en-US" dirty="0" err="1"/>
              <a:t>schatten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het </a:t>
            </a:r>
            <a:r>
              <a:rPr lang="en-US" dirty="0" err="1"/>
              <a:t>uur</a:t>
            </a:r>
            <a:r>
              <a:rPr lang="en-US" dirty="0"/>
              <a:t> van de </a:t>
            </a:r>
            <a:r>
              <a:rPr lang="en-US" dirty="0" err="1"/>
              <a:t>dag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van de features </a:t>
            </a:r>
            <a:r>
              <a:rPr lang="en-US" dirty="0" err="1"/>
              <a:t>wordt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724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5072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Voorgestelde</a:t>
            </a:r>
            <a:r>
              <a:rPr lang="en-US" dirty="0"/>
              <a:t> feature is in </a:t>
            </a:r>
            <a:r>
              <a:rPr lang="en-US" dirty="0" err="1"/>
              <a:t>balans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Alle</a:t>
            </a:r>
            <a:r>
              <a:rPr lang="en-US" dirty="0"/>
              <a:t> </a:t>
            </a:r>
            <a:r>
              <a:rPr lang="en-US" dirty="0" err="1"/>
              <a:t>drie</a:t>
            </a:r>
            <a:r>
              <a:rPr lang="en-US" dirty="0"/>
              <a:t> de </a:t>
            </a:r>
            <a:r>
              <a:rPr lang="en-US" dirty="0" err="1"/>
              <a:t>vormen</a:t>
            </a:r>
            <a:r>
              <a:rPr lang="en-US" dirty="0"/>
              <a:t> van scan </a:t>
            </a:r>
            <a:r>
              <a:rPr lang="en-US" dirty="0" err="1"/>
              <a:t>komen</a:t>
            </a:r>
            <a:r>
              <a:rPr lang="en-US" dirty="0"/>
              <a:t> op 2 </a:t>
            </a:r>
            <a:r>
              <a:rPr lang="en-US" dirty="0" err="1"/>
              <a:t>uit</a:t>
            </a:r>
            <a:r>
              <a:rPr lang="en-US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29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Voer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flow </a:t>
            </a:r>
            <a:r>
              <a:rPr lang="en-US" dirty="0" err="1"/>
              <a:t>uit</a:t>
            </a:r>
            <a:r>
              <a:rPr lang="en-US" dirty="0"/>
              <a:t>, </a:t>
            </a:r>
            <a:r>
              <a:rPr lang="en-US" dirty="0" err="1"/>
              <a:t>wacht</a:t>
            </a:r>
            <a:r>
              <a:rPr lang="en-US" dirty="0"/>
              <a:t> 2,5 </a:t>
            </a:r>
            <a:r>
              <a:rPr lang="en-US" dirty="0" err="1"/>
              <a:t>uur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heb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lege</a:t>
            </a:r>
            <a:r>
              <a:rPr lang="en-US" dirty="0"/>
              <a:t> </a:t>
            </a:r>
            <a:r>
              <a:rPr lang="en-US" dirty="0" err="1"/>
              <a:t>plaatjes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97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Eerst</a:t>
            </a:r>
            <a:r>
              <a:rPr lang="en-US" dirty="0"/>
              <a:t> </a:t>
            </a:r>
            <a:r>
              <a:rPr lang="en-US" dirty="0" err="1"/>
              <a:t>behoefte</a:t>
            </a:r>
            <a:r>
              <a:rPr lang="en-US" dirty="0"/>
              <a:t> </a:t>
            </a:r>
            <a:r>
              <a:rPr lang="en-US" dirty="0" err="1"/>
              <a:t>boven</a:t>
            </a:r>
            <a:r>
              <a:rPr lang="en-US" dirty="0"/>
              <a:t> water </a:t>
            </a:r>
            <a:r>
              <a:rPr lang="en-US" dirty="0" err="1"/>
              <a:t>krijgen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EDA </a:t>
            </a:r>
            <a:r>
              <a:rPr lang="en-US" dirty="0" err="1"/>
              <a:t>stopt</a:t>
            </a:r>
            <a:r>
              <a:rPr lang="en-US" dirty="0"/>
              <a:t> in de ‘Concept Exploration’ </a:t>
            </a:r>
            <a:r>
              <a:rPr lang="en-US" dirty="0" err="1"/>
              <a:t>fase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69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Ter </a:t>
            </a:r>
            <a:r>
              <a:rPr lang="en-US" dirty="0" err="1"/>
              <a:t>herinnering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het </a:t>
            </a:r>
            <a:r>
              <a:rPr lang="en-US" dirty="0" err="1"/>
              <a:t>verhaal</a:t>
            </a:r>
            <a:r>
              <a:rPr lang="en-US" dirty="0"/>
              <a:t> van </a:t>
            </a:r>
            <a:r>
              <a:rPr lang="en-US" dirty="0" err="1"/>
              <a:t>meneer</a:t>
            </a:r>
            <a:r>
              <a:rPr lang="en-US" dirty="0"/>
              <a:t> Dijk </a:t>
            </a:r>
            <a:r>
              <a:rPr lang="en-US" dirty="0" err="1"/>
              <a:t>en</a:t>
            </a:r>
            <a:r>
              <a:rPr lang="en-US" dirty="0"/>
              <a:t> de film van </a:t>
            </a:r>
            <a:r>
              <a:rPr lang="en-US" dirty="0" err="1"/>
              <a:t>Lockhead</a:t>
            </a:r>
            <a:r>
              <a:rPr lang="en-US" dirty="0"/>
              <a:t> Martin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Eerst</a:t>
            </a:r>
            <a:r>
              <a:rPr lang="en-US" dirty="0"/>
              <a:t> </a:t>
            </a:r>
            <a:r>
              <a:rPr lang="en-US" dirty="0" err="1"/>
              <a:t>vooronderzoek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eerste</a:t>
            </a:r>
            <a:r>
              <a:rPr lang="en-US" dirty="0"/>
              <a:t> </a:t>
            </a:r>
            <a:r>
              <a:rPr lang="en-US" dirty="0" err="1"/>
              <a:t>breuk</a:t>
            </a:r>
            <a:r>
              <a:rPr lang="en-US" dirty="0"/>
              <a:t> </a:t>
            </a:r>
            <a:r>
              <a:rPr lang="en-US" dirty="0" err="1"/>
              <a:t>veroorzaken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binnenbreken</a:t>
            </a:r>
            <a:r>
              <a:rPr lang="en-US" dirty="0"/>
              <a:t> op stepping stone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Van de </a:t>
            </a:r>
            <a:r>
              <a:rPr lang="en-US" dirty="0" err="1"/>
              <a:t>eerste</a:t>
            </a:r>
            <a:r>
              <a:rPr lang="en-US" dirty="0"/>
              <a:t> stepping stone door </a:t>
            </a:r>
            <a:r>
              <a:rPr lang="en-US" dirty="0" err="1"/>
              <a:t>naar</a:t>
            </a:r>
            <a:r>
              <a:rPr lang="en-US" dirty="0"/>
              <a:t> de </a:t>
            </a:r>
            <a:r>
              <a:rPr lang="en-US" dirty="0" err="1"/>
              <a:t>volgende</a:t>
            </a:r>
            <a:r>
              <a:rPr lang="en-US" dirty="0"/>
              <a:t>, op </a:t>
            </a:r>
            <a:r>
              <a:rPr lang="en-US" dirty="0" err="1"/>
              <a:t>zoek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de pot met </a:t>
            </a:r>
            <a:r>
              <a:rPr lang="en-US" dirty="0" err="1"/>
              <a:t>goud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goud</a:t>
            </a:r>
            <a:r>
              <a:rPr lang="en-US" dirty="0"/>
              <a:t> </a:t>
            </a:r>
            <a:r>
              <a:rPr lang="en-US" dirty="0" err="1"/>
              <a:t>gevonden</a:t>
            </a:r>
            <a:r>
              <a:rPr lang="en-US" dirty="0"/>
              <a:t> is, </a:t>
            </a:r>
            <a:r>
              <a:rPr lang="en-US" dirty="0" err="1"/>
              <a:t>proberen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buiten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krijgen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Sporen</a:t>
            </a:r>
            <a:r>
              <a:rPr lang="en-US" dirty="0"/>
              <a:t> </a:t>
            </a:r>
            <a:r>
              <a:rPr lang="en-US" dirty="0" err="1"/>
              <a:t>wissen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Terug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de </a:t>
            </a:r>
            <a:r>
              <a:rPr lang="en-US" dirty="0" err="1"/>
              <a:t>opdracht</a:t>
            </a:r>
            <a:r>
              <a:rPr lang="en-US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Op </a:t>
            </a:r>
            <a:r>
              <a:rPr lang="en-US" dirty="0" err="1"/>
              <a:t>zoek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verbeterde</a:t>
            </a:r>
            <a:r>
              <a:rPr lang="en-US" dirty="0"/>
              <a:t> IDS…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Maar hoe </a:t>
            </a:r>
            <a:r>
              <a:rPr lang="en-US" dirty="0" err="1"/>
              <a:t>weten</a:t>
            </a:r>
            <a:r>
              <a:rPr lang="en-US" dirty="0"/>
              <a:t> we wat </a:t>
            </a:r>
            <a:r>
              <a:rPr lang="en-US" dirty="0" err="1"/>
              <a:t>beter</a:t>
            </a:r>
            <a:r>
              <a:rPr lang="en-US" dirty="0"/>
              <a:t> is??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Hoe </a:t>
            </a:r>
            <a:r>
              <a:rPr lang="en-US" dirty="0" err="1"/>
              <a:t>moeten</a:t>
            </a:r>
            <a:r>
              <a:rPr lang="en-US" dirty="0"/>
              <a:t> we de </a:t>
            </a:r>
            <a:r>
              <a:rPr lang="en-US" dirty="0" err="1"/>
              <a:t>resultaten</a:t>
            </a:r>
            <a:r>
              <a:rPr lang="en-US" dirty="0"/>
              <a:t> </a:t>
            </a:r>
            <a:r>
              <a:rPr lang="en-US" dirty="0" err="1"/>
              <a:t>interpreteren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19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de </a:t>
            </a:r>
            <a:r>
              <a:rPr lang="en-US" dirty="0" err="1"/>
              <a:t>originele</a:t>
            </a:r>
            <a:r>
              <a:rPr lang="en-US" dirty="0"/>
              <a:t> dataset </a:t>
            </a:r>
            <a:r>
              <a:rPr lang="en-US" dirty="0" err="1"/>
              <a:t>worden</a:t>
            </a:r>
            <a:r>
              <a:rPr lang="en-US" dirty="0"/>
              <a:t> de </a:t>
            </a:r>
            <a:r>
              <a:rPr lang="en-US" dirty="0" err="1"/>
              <a:t>resultaten</a:t>
            </a:r>
            <a:r>
              <a:rPr lang="en-US" dirty="0"/>
              <a:t> met </a:t>
            </a:r>
            <a:r>
              <a:rPr lang="en-US" dirty="0" err="1"/>
              <a:t>een</a:t>
            </a:r>
            <a:r>
              <a:rPr lang="en-US" dirty="0"/>
              <a:t> Precision Recall plot </a:t>
            </a:r>
            <a:r>
              <a:rPr lang="en-US" dirty="0" err="1"/>
              <a:t>gepresenteerd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Maar hoe </a:t>
            </a:r>
            <a:r>
              <a:rPr lang="en-US" dirty="0" err="1"/>
              <a:t>moeten</a:t>
            </a:r>
            <a:r>
              <a:rPr lang="en-US" dirty="0"/>
              <a:t> we die plots </a:t>
            </a:r>
            <a:r>
              <a:rPr lang="en-US" dirty="0" err="1"/>
              <a:t>interpreteren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74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Meneer</a:t>
            </a:r>
            <a:r>
              <a:rPr lang="en-US" dirty="0"/>
              <a:t> Dijk </a:t>
            </a:r>
            <a:r>
              <a:rPr lang="en-US" dirty="0" err="1"/>
              <a:t>gebruikt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Receiver operating characteristic curve (ROC curve) om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aanpassingen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beoordelen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Wat </a:t>
            </a:r>
            <a:r>
              <a:rPr lang="en-US" dirty="0" err="1"/>
              <a:t>zeggen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curves?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152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Alleen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Reconnaissance </a:t>
            </a:r>
            <a:r>
              <a:rPr lang="en-US" dirty="0" err="1"/>
              <a:t>en</a:t>
            </a:r>
            <a:r>
              <a:rPr lang="en-US" dirty="0"/>
              <a:t> Establish Foothold </a:t>
            </a:r>
            <a:r>
              <a:rPr lang="en-US" dirty="0" err="1"/>
              <a:t>fase</a:t>
            </a:r>
            <a:r>
              <a:rPr lang="en-US" dirty="0"/>
              <a:t> </a:t>
            </a:r>
            <a:r>
              <a:rPr lang="en-US" dirty="0" err="1"/>
              <a:t>doet</a:t>
            </a:r>
            <a:r>
              <a:rPr lang="en-US" dirty="0"/>
              <a:t> de IDP </a:t>
            </a:r>
            <a:r>
              <a:rPr lang="en-US" dirty="0" err="1"/>
              <a:t>voorspeller</a:t>
            </a:r>
            <a:r>
              <a:rPr lang="en-US" dirty="0"/>
              <a:t> het </a:t>
            </a:r>
            <a:r>
              <a:rPr lang="en-US" dirty="0" err="1"/>
              <a:t>beter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No Skill classifier.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98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 de </a:t>
            </a:r>
            <a:r>
              <a:rPr lang="en-US" dirty="0" err="1"/>
              <a:t>aanpassingen</a:t>
            </a:r>
            <a:r>
              <a:rPr lang="en-US" dirty="0"/>
              <a:t> van </a:t>
            </a:r>
            <a:r>
              <a:rPr lang="en-US" dirty="0" err="1"/>
              <a:t>meneer</a:t>
            </a:r>
            <a:r>
              <a:rPr lang="en-US" dirty="0"/>
              <a:t> Dijk </a:t>
            </a:r>
            <a:r>
              <a:rPr lang="en-US" dirty="0" err="1"/>
              <a:t>lijkt</a:t>
            </a:r>
            <a:r>
              <a:rPr lang="en-US" dirty="0"/>
              <a:t> de </a:t>
            </a:r>
            <a:r>
              <a:rPr lang="en-US" dirty="0" err="1"/>
              <a:t>voorspeller</a:t>
            </a:r>
            <a:r>
              <a:rPr lang="en-US" dirty="0"/>
              <a:t> op de Lateral Movement stage </a:t>
            </a:r>
            <a:r>
              <a:rPr lang="en-US" dirty="0" err="1"/>
              <a:t>na</a:t>
            </a:r>
            <a:r>
              <a:rPr lang="en-US" dirty="0"/>
              <a:t> op </a:t>
            </a:r>
            <a:r>
              <a:rPr lang="en-US" dirty="0" err="1"/>
              <a:t>alle</a:t>
            </a:r>
            <a:r>
              <a:rPr lang="en-US" dirty="0"/>
              <a:t> </a:t>
            </a:r>
            <a:r>
              <a:rPr lang="en-US" dirty="0" err="1"/>
              <a:t>fronten</a:t>
            </a:r>
            <a:r>
              <a:rPr lang="en-US" dirty="0"/>
              <a:t> </a:t>
            </a:r>
            <a:r>
              <a:rPr lang="en-US" dirty="0" err="1"/>
              <a:t>beter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voorspellen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06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</a:t>
            </a:r>
            <a:r>
              <a:rPr lang="en-US" dirty="0" err="1"/>
              <a:t>gaan</a:t>
            </a:r>
            <a:r>
              <a:rPr lang="en-US" dirty="0"/>
              <a:t> “Move Laterally” </a:t>
            </a:r>
            <a:r>
              <a:rPr lang="en-US" dirty="0" err="1"/>
              <a:t>onderzoeken</a:t>
            </a:r>
            <a:r>
              <a:rPr lang="en-US" dirty="0"/>
              <a:t> </a:t>
            </a:r>
            <a:r>
              <a:rPr lang="en-US" dirty="0" err="1"/>
              <a:t>omdat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Slecht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voren</a:t>
            </a:r>
            <a:r>
              <a:rPr lang="en-US" dirty="0"/>
              <a:t> </a:t>
            </a:r>
            <a:r>
              <a:rPr lang="en-US" dirty="0" err="1"/>
              <a:t>komt</a:t>
            </a:r>
            <a:r>
              <a:rPr lang="en-US" dirty="0"/>
              <a:t> in </a:t>
            </a:r>
            <a:r>
              <a:rPr lang="en-US" dirty="0" err="1"/>
              <a:t>huidige</a:t>
            </a:r>
            <a:r>
              <a:rPr lang="en-US" dirty="0"/>
              <a:t> </a:t>
            </a:r>
            <a:r>
              <a:rPr lang="en-US" dirty="0" err="1"/>
              <a:t>oplossingen</a:t>
            </a:r>
            <a:r>
              <a:rPr lang="en-US" dirty="0"/>
              <a:t>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Het APT team </a:t>
            </a:r>
            <a:r>
              <a:rPr lang="en-US" dirty="0" err="1"/>
              <a:t>lang</a:t>
            </a:r>
            <a:r>
              <a:rPr lang="en-US" dirty="0"/>
              <a:t> in </a:t>
            </a:r>
            <a:r>
              <a:rPr lang="en-US" dirty="0" err="1"/>
              <a:t>deze</a:t>
            </a:r>
            <a:r>
              <a:rPr lang="en-US" dirty="0"/>
              <a:t> stage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zitten</a:t>
            </a:r>
            <a:r>
              <a:rPr lang="en-US" dirty="0"/>
              <a:t>, </a:t>
            </a:r>
            <a:r>
              <a:rPr lang="en-US" dirty="0" err="1"/>
              <a:t>zolang</a:t>
            </a:r>
            <a:r>
              <a:rPr lang="en-US" dirty="0"/>
              <a:t> </a:t>
            </a:r>
            <a:r>
              <a:rPr lang="en-US" dirty="0" err="1"/>
              <a:t>ze</a:t>
            </a:r>
            <a:r>
              <a:rPr lang="en-US" dirty="0"/>
              <a:t> op </a:t>
            </a:r>
            <a:r>
              <a:rPr lang="en-US" dirty="0" err="1"/>
              <a:t>zoek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de pot met </a:t>
            </a:r>
            <a:r>
              <a:rPr lang="en-US" dirty="0" err="1"/>
              <a:t>goud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461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41BCE-09AA-FC4D-BB53-4ABA386CD2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438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91C85-0C48-4142-B55A-18A8C540D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57C6A5-C8F6-1D46-991E-4D232A5C7A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AFE03-2554-5E4A-A4FF-53DEC09E0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05499-BE33-4D4B-B4DC-3013EE404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7362D-B152-D948-9959-866496108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093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6D40A-47AC-8240-AA4C-468B42CC5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F4633F-570E-1D44-BB93-7850EE4E06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6EB3C-71B2-844A-8608-79D383700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DF1E6-71E8-1D48-9760-E9EFC21ED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F7EEF6-B751-714A-A9D4-7549C4413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27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CEB01F-B8C7-D84F-A3DB-1DF39358FA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2382F-96BC-AF48-B93C-8E0E0377CC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238E3-D5B3-1A45-B478-FFA50C2A7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4F81D0-C2DC-E741-9ED6-81879F3A7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22287-9E17-874F-AF0A-1594052D2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651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A67C2-60A3-CB4C-8EDB-25AF179B7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D99B2-43E1-F44A-9C0E-FAF5C36BA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5919D-D048-A942-843C-0F1600D5A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BD58F-950D-594A-961F-B7EAD2033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CEE45-536F-DD4C-9A18-796931140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14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9D615-0DF4-C940-92A5-086346647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AB3121-6296-5C49-9705-A4C44706F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5816A-2323-ED47-81FE-A5BC7164F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2EC2A-DAFF-2B46-8EA5-596428E44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3E156-1D01-954C-A7CE-0CDDBCC4F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83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D518A-E9AF-9946-94DD-A9D462256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92784-8818-0147-8D33-5DA64EFDBB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88D8DE-AE3F-A54D-BB46-8E00AEA7DE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0FEF1C-D5F3-514A-A958-243DD49C3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4B2024-D034-254F-AD61-0C00454A8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A93668-608F-E147-9D42-95847D358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74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78151-A828-984E-B7C6-88EDA9B14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1D471-86DD-BD4B-B449-63F8325AE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BEDAB3-B847-C045-855D-89D4F73E88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C239CF-8F36-2048-A4C2-D02875F399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E177DB-D738-E84B-9C86-2EF9FB96AC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D7BEF5-4334-D241-8B01-D6154E9CE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A84234-9EC4-074F-AB57-0DB021B1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F9728D-6F94-9848-8C55-34C80FBE8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48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E3D27-D2D8-2241-9C01-497BEA921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0DFA03-89AD-3D49-A4F6-A66E50AEE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E208A5-E664-1E4E-B06D-E61ABA704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2F50CE-0A90-304C-92D6-37E3542C3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5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55DC7D-AFA4-9743-8412-437CCCB3B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48478C-6C48-874E-A510-ADC333F8A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1ECFA-E0AA-C945-9A41-EAFAD24E7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44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22BE-5CC6-784B-827E-9C90A57BB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66911-81A7-E54E-9BA1-32426C9CA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57644-BBED-B340-9886-7D403EFE14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86FED9-EDC3-C24D-89FE-39B45DEBF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3E1A6D-ADB6-9B4A-955A-9510F7FAC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5FB05F-2605-D84E-8FC0-0C43BBC38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64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B280B-93F3-CC47-91E2-6957BD513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B45576-8C62-0744-B4ED-C0C49AFD22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627AB9-288F-CD46-BCBC-F6A956A5A8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DF39C2-DC4A-9544-89CA-C837E3444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6E90-CEC9-0047-B730-8488E5E8A6D7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F3F2C-3E8C-634B-8360-D3BDDC3F4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1CF414-655B-BF4A-A726-936CA8884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710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238875-D820-2E4D-8AEE-4D53EEA74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09197-5E92-1043-84F8-186A13C4C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F3CF8-6209-8B46-857C-E022975282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566E90-CEC9-0047-B730-8488E5E8A6D7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9A730-8956-5644-994C-B64F291D33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59279-F988-544F-B7D2-DDF8BB8427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6F91F-C6D7-944B-9841-B5F2A9E71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92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jdoff/cyberhunt2021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EF81C5-4E9C-EC4B-9FA4-081B4C70DF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023255-9F22-B249-B118-94AEF985F8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3899017"/>
            <a:ext cx="9144000" cy="2387600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Advanced Persistent Threats</a:t>
            </a:r>
          </a:p>
        </p:txBody>
      </p:sp>
    </p:spTree>
    <p:extLst>
      <p:ext uri="{BB962C8B-B14F-4D97-AF65-F5344CB8AC3E}">
        <p14:creationId xmlns:p14="http://schemas.microsoft.com/office/powerpoint/2010/main" val="738032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C09F5-5F34-0E44-BEB3-A3FD11E05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7D35B-B6A9-9343-A4A5-C64E3F739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600" dirty="0"/>
              <a:t>Apply two approaches:</a:t>
            </a:r>
            <a:endParaRPr lang="en-US" dirty="0"/>
          </a:p>
          <a:p>
            <a:endParaRPr lang="en-US" dirty="0"/>
          </a:p>
          <a:p>
            <a:pPr lvl="1"/>
            <a:r>
              <a:rPr lang="en-US" sz="2800" dirty="0"/>
              <a:t>Use Exploratory Data Analysis</a:t>
            </a:r>
          </a:p>
          <a:p>
            <a:pPr lvl="1"/>
            <a:endParaRPr lang="en-US" sz="3200" dirty="0"/>
          </a:p>
          <a:p>
            <a:pPr lvl="1"/>
            <a:r>
              <a:rPr lang="en-US" sz="2800" dirty="0"/>
              <a:t>Use 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2696910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6D67A3F-1238-9446-8B18-03C2252506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61956" y="1825625"/>
            <a:ext cx="4041422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GB" i="1" dirty="0">
                <a:solidFill>
                  <a:srgbClr val="222222"/>
                </a:solidFill>
                <a:latin typeface="Lato" panose="020F0502020204030203" pitchFamily="34" charset="0"/>
              </a:rPr>
              <a:t>“</a:t>
            </a:r>
            <a:r>
              <a:rPr lang="en-US" i="1" dirty="0">
                <a:solidFill>
                  <a:srgbClr val="222222"/>
                </a:solidFill>
                <a:latin typeface="Lato" panose="020F0502020204030203" pitchFamily="34" charset="0"/>
              </a:rPr>
              <a:t>A</a:t>
            </a:r>
            <a:r>
              <a:rPr lang="en-US" b="0" i="1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nalyzing data sets to summarize their main characteristics, often using statistical graphics and other data visualization methods”</a:t>
            </a:r>
            <a:endParaRPr lang="en-US" i="1" dirty="0"/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1A640D6-4BA0-4F80-8042-23D120C23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24436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A00B28-5FD0-7E4F-929D-7F8230478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0200" y="143229"/>
            <a:ext cx="10515600" cy="1325563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856127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84B4A7-4B06-4C91-9069-553260D3B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EDA</a:t>
            </a:r>
            <a:br>
              <a:rPr lang="en-GB" sz="4400" dirty="0"/>
            </a:br>
            <a:endParaRPr lang="nl-NL" sz="4400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5CB2B79-B762-47D3-A088-6868DE6F2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6091590" cy="3811588"/>
          </a:xfrm>
        </p:spPr>
        <p:txBody>
          <a:bodyPr>
            <a:normAutofit/>
          </a:bodyPr>
          <a:lstStyle/>
          <a:p>
            <a:r>
              <a:rPr lang="en-GB" b="1" dirty="0"/>
              <a:t>Datasets:</a:t>
            </a:r>
          </a:p>
          <a:p>
            <a:r>
              <a:rPr lang="en-GB" dirty="0"/>
              <a:t>enp0s3-pvt-monday.pcap_Flow.csv 	</a:t>
            </a:r>
            <a:r>
              <a:rPr lang="en-GB" dirty="0">
                <a:sym typeface="Wingdings" panose="05000000000000000000" pitchFamily="2" charset="2"/>
              </a:rPr>
              <a:t> benchmark</a:t>
            </a:r>
          </a:p>
          <a:p>
            <a:r>
              <a:rPr lang="en-GB" dirty="0">
                <a:sym typeface="Wingdings" panose="05000000000000000000" pitchFamily="2" charset="2"/>
              </a:rPr>
              <a:t>enp0s3-pvt-thursday.pcap_Flow.csv’ 	 Lateral movement</a:t>
            </a:r>
          </a:p>
          <a:p>
            <a:endParaRPr lang="en-GB" dirty="0"/>
          </a:p>
          <a:p>
            <a:r>
              <a:rPr lang="en-GB" b="1" dirty="0"/>
              <a:t>First glance:</a:t>
            </a:r>
          </a:p>
          <a:p>
            <a:r>
              <a:rPr lang="en-US" dirty="0"/>
              <a:t>[2509 rows x 88 columns], no missing data</a:t>
            </a:r>
          </a:p>
          <a:p>
            <a:r>
              <a:rPr lang="en-US" dirty="0">
                <a:sym typeface="Wingdings" panose="05000000000000000000" pitchFamily="2" charset="2"/>
              </a:rPr>
              <a:t>Combination of meta &amp; actual data</a:t>
            </a:r>
          </a:p>
          <a:p>
            <a:r>
              <a:rPr lang="en-US" dirty="0">
                <a:sym typeface="Wingdings" panose="05000000000000000000" pitchFamily="2" charset="2"/>
              </a:rPr>
              <a:t>Combination of objects, float and integer</a:t>
            </a:r>
          </a:p>
          <a:p>
            <a:r>
              <a:rPr lang="en-US" dirty="0">
                <a:sym typeface="Wingdings" panose="05000000000000000000" pitchFamily="2" charset="2"/>
              </a:rPr>
              <a:t>Non-normalized</a:t>
            </a:r>
          </a:p>
          <a:p>
            <a:endParaRPr lang="nl-NL" dirty="0"/>
          </a:p>
          <a:p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 err="1">
                <a:sym typeface="Wingdings" panose="05000000000000000000" pitchFamily="2" charset="2"/>
              </a:rPr>
              <a:t>Not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enough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knowledge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to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determine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aplicability</a:t>
            </a:r>
            <a:r>
              <a:rPr lang="nl-NL" dirty="0">
                <a:sym typeface="Wingdings" panose="05000000000000000000" pitchFamily="2" charset="2"/>
              </a:rPr>
              <a:t> of dataset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50220D5-DBA4-4EF4-9636-CBAFEDB47E2D}"/>
              </a:ext>
            </a:extLst>
          </p:cNvPr>
          <p:cNvSpPr txBox="1"/>
          <p:nvPr/>
        </p:nvSpPr>
        <p:spPr>
          <a:xfrm>
            <a:off x="6773333" y="1257300"/>
            <a:ext cx="541866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>
                <a:latin typeface="Bookman Old Style" panose="02050604050505020204" pitchFamily="18" charset="0"/>
              </a:rPr>
              <a:t>Flow ID		   192.168.3.1-192.168.3.30-34479-993-6</a:t>
            </a:r>
          </a:p>
          <a:p>
            <a:r>
              <a:rPr lang="nl-NL" sz="1200" dirty="0" err="1">
                <a:latin typeface="Bookman Old Style" panose="02050604050505020204" pitchFamily="18" charset="0"/>
              </a:rPr>
              <a:t>Src</a:t>
            </a:r>
            <a:r>
              <a:rPr lang="nl-NL" sz="1200" dirty="0">
                <a:latin typeface="Bookman Old Style" panose="02050604050505020204" pitchFamily="18" charset="0"/>
              </a:rPr>
              <a:t> IP                                        192.168.3.1</a:t>
            </a:r>
          </a:p>
          <a:p>
            <a:r>
              <a:rPr lang="nl-NL" sz="1200" dirty="0" err="1">
                <a:latin typeface="Bookman Old Style" panose="02050604050505020204" pitchFamily="18" charset="0"/>
              </a:rPr>
              <a:t>Src</a:t>
            </a:r>
            <a:r>
              <a:rPr lang="nl-NL" sz="1200" dirty="0">
                <a:latin typeface="Bookman Old Style" panose="02050604050505020204" pitchFamily="18" charset="0"/>
              </a:rPr>
              <a:t> Port                                     34479</a:t>
            </a:r>
          </a:p>
          <a:p>
            <a:r>
              <a:rPr lang="nl-NL" sz="1200" dirty="0" err="1">
                <a:latin typeface="Bookman Old Style" panose="02050604050505020204" pitchFamily="18" charset="0"/>
              </a:rPr>
              <a:t>Dst</a:t>
            </a:r>
            <a:r>
              <a:rPr lang="nl-NL" sz="1200" dirty="0">
                <a:latin typeface="Bookman Old Style" panose="02050604050505020204" pitchFamily="18" charset="0"/>
              </a:rPr>
              <a:t> IP                                        192.168.3.30</a:t>
            </a:r>
          </a:p>
          <a:p>
            <a:r>
              <a:rPr lang="nl-NL" sz="1200" dirty="0" err="1">
                <a:latin typeface="Bookman Old Style" panose="02050604050505020204" pitchFamily="18" charset="0"/>
              </a:rPr>
              <a:t>Dst</a:t>
            </a:r>
            <a:r>
              <a:rPr lang="nl-NL" sz="1200" dirty="0">
                <a:latin typeface="Bookman Old Style" panose="02050604050505020204" pitchFamily="18" charset="0"/>
              </a:rPr>
              <a:t> Port                                     993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Protocol                                     6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Timestamp                                2019-07-15 13:57:12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Flow </a:t>
            </a:r>
            <a:r>
              <a:rPr lang="nl-NL" sz="1200" dirty="0" err="1">
                <a:latin typeface="Bookman Old Style" panose="02050604050505020204" pitchFamily="18" charset="0"/>
              </a:rPr>
              <a:t>Duration</a:t>
            </a:r>
            <a:r>
              <a:rPr lang="nl-NL" sz="1200" dirty="0">
                <a:latin typeface="Bookman Old Style" panose="02050604050505020204" pitchFamily="18" charset="0"/>
              </a:rPr>
              <a:t>                           12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Total Fwd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                      1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Total </a:t>
            </a:r>
            <a:r>
              <a:rPr lang="nl-NL" sz="1200" dirty="0" err="1">
                <a:latin typeface="Bookman Old Style" panose="02050604050505020204" pitchFamily="18" charset="0"/>
              </a:rPr>
              <a:t>Bwd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packets</a:t>
            </a:r>
            <a:r>
              <a:rPr lang="nl-NL" sz="1200" dirty="0">
                <a:latin typeface="Bookman Old Style" panose="02050604050505020204" pitchFamily="18" charset="0"/>
              </a:rPr>
              <a:t>                     1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Total </a:t>
            </a:r>
            <a:r>
              <a:rPr lang="nl-NL" sz="1200" dirty="0" err="1">
                <a:latin typeface="Bookman Old Style" panose="02050604050505020204" pitchFamily="18" charset="0"/>
              </a:rPr>
              <a:t>Length</a:t>
            </a:r>
            <a:r>
              <a:rPr lang="nl-NL" sz="1200" dirty="0">
                <a:latin typeface="Bookman Old Style" panose="02050604050505020204" pitchFamily="18" charset="0"/>
              </a:rPr>
              <a:t> of Fwd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       0.0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Total </a:t>
            </a:r>
            <a:r>
              <a:rPr lang="nl-NL" sz="1200" dirty="0" err="1">
                <a:latin typeface="Bookman Old Style" panose="02050604050505020204" pitchFamily="18" charset="0"/>
              </a:rPr>
              <a:t>Length</a:t>
            </a:r>
            <a:r>
              <a:rPr lang="nl-NL" sz="1200" dirty="0">
                <a:latin typeface="Bookman Old Style" panose="02050604050505020204" pitchFamily="18" charset="0"/>
              </a:rPr>
              <a:t> of </a:t>
            </a:r>
            <a:r>
              <a:rPr lang="nl-NL" sz="1200" dirty="0" err="1">
                <a:latin typeface="Bookman Old Style" panose="02050604050505020204" pitchFamily="18" charset="0"/>
              </a:rPr>
              <a:t>Bwd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       0.0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Fwd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Length</a:t>
            </a:r>
            <a:r>
              <a:rPr lang="nl-NL" sz="1200" dirty="0">
                <a:latin typeface="Bookman Old Style" panose="02050604050505020204" pitchFamily="18" charset="0"/>
              </a:rPr>
              <a:t> Max             0.0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Fwd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Length</a:t>
            </a:r>
            <a:r>
              <a:rPr lang="nl-NL" sz="1200" dirty="0">
                <a:latin typeface="Bookman Old Style" panose="02050604050505020204" pitchFamily="18" charset="0"/>
              </a:rPr>
              <a:t> Min              0.0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Fwd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Length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Mean</a:t>
            </a:r>
            <a:r>
              <a:rPr lang="nl-NL" sz="1200" dirty="0">
                <a:latin typeface="Bookman Old Style" panose="02050604050505020204" pitchFamily="18" charset="0"/>
              </a:rPr>
              <a:t>           0.0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Fwd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Length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Std</a:t>
            </a:r>
            <a:r>
              <a:rPr lang="nl-NL" sz="1200" dirty="0">
                <a:latin typeface="Bookman Old Style" panose="02050604050505020204" pitchFamily="18" charset="0"/>
              </a:rPr>
              <a:t>               0.0</a:t>
            </a:r>
          </a:p>
          <a:p>
            <a:r>
              <a:rPr lang="nl-NL" sz="1200" dirty="0" err="1">
                <a:latin typeface="Bookman Old Style" panose="02050604050505020204" pitchFamily="18" charset="0"/>
              </a:rPr>
              <a:t>Bwd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Length</a:t>
            </a:r>
            <a:r>
              <a:rPr lang="nl-NL" sz="1200" dirty="0">
                <a:latin typeface="Bookman Old Style" panose="02050604050505020204" pitchFamily="18" charset="0"/>
              </a:rPr>
              <a:t> Max             0.0</a:t>
            </a:r>
          </a:p>
          <a:p>
            <a:r>
              <a:rPr lang="nl-NL" sz="1200" dirty="0" err="1">
                <a:latin typeface="Bookman Old Style" panose="02050604050505020204" pitchFamily="18" charset="0"/>
              </a:rPr>
              <a:t>Bwd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Length</a:t>
            </a:r>
            <a:r>
              <a:rPr lang="nl-NL" sz="1200" dirty="0">
                <a:latin typeface="Bookman Old Style" panose="02050604050505020204" pitchFamily="18" charset="0"/>
              </a:rPr>
              <a:t> Min              0.0</a:t>
            </a:r>
          </a:p>
          <a:p>
            <a:r>
              <a:rPr lang="nl-NL" sz="1200" dirty="0" err="1">
                <a:latin typeface="Bookman Old Style" panose="02050604050505020204" pitchFamily="18" charset="0"/>
              </a:rPr>
              <a:t>Bwd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Length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Mean</a:t>
            </a:r>
            <a:r>
              <a:rPr lang="nl-NL" sz="1200" dirty="0">
                <a:latin typeface="Bookman Old Style" panose="02050604050505020204" pitchFamily="18" charset="0"/>
              </a:rPr>
              <a:t>           0.0</a:t>
            </a:r>
          </a:p>
          <a:p>
            <a:r>
              <a:rPr lang="nl-NL" sz="1200" dirty="0" err="1">
                <a:latin typeface="Bookman Old Style" panose="02050604050505020204" pitchFamily="18" charset="0"/>
              </a:rPr>
              <a:t>Bwd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Packet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Length</a:t>
            </a:r>
            <a:r>
              <a:rPr lang="nl-NL" sz="1200" dirty="0">
                <a:latin typeface="Bookman Old Style" panose="02050604050505020204" pitchFamily="18" charset="0"/>
              </a:rPr>
              <a:t> </a:t>
            </a:r>
            <a:r>
              <a:rPr lang="nl-NL" sz="1200" dirty="0" err="1">
                <a:latin typeface="Bookman Old Style" panose="02050604050505020204" pitchFamily="18" charset="0"/>
              </a:rPr>
              <a:t>Std</a:t>
            </a:r>
            <a:r>
              <a:rPr lang="nl-NL" sz="1200" dirty="0">
                <a:latin typeface="Bookman Old Style" panose="02050604050505020204" pitchFamily="18" charset="0"/>
              </a:rPr>
              <a:t>              0.0</a:t>
            </a:r>
          </a:p>
          <a:p>
            <a:r>
              <a:rPr lang="nl-NL" sz="1200" dirty="0">
                <a:latin typeface="Bookman Old Style" panose="020506040505050202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93259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76F421-1B7D-4201-B655-30FEAFEB1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EDA</a:t>
            </a:r>
            <a:br>
              <a:rPr lang="en-GB" sz="4400" dirty="0"/>
            </a:br>
            <a:endParaRPr lang="nl-NL" sz="4400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8035913-5DEA-4C43-9F60-F0FC4BCF01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506434" cy="3811588"/>
          </a:xfrm>
        </p:spPr>
        <p:txBody>
          <a:bodyPr/>
          <a:lstStyle/>
          <a:p>
            <a:endParaRPr lang="nl-NL" dirty="0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746B4149-7AE9-4BBC-9DFD-C8A9C848E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700" y="1257300"/>
            <a:ext cx="8929511" cy="4464756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F93C33A3-01A9-49EB-9C18-FE518A7AF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44" y="1331649"/>
            <a:ext cx="6096000" cy="4572000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1F952701-417F-4CC5-BA14-A73B23AC7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999" y="1278027"/>
            <a:ext cx="6096000" cy="4572000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9274FB81-71D5-421C-81E6-7579953EE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5002" y="12573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5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193FD7-876D-804B-87FB-CD623C4AA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A569DA-2AEF-0B43-BCB0-86563E495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000" i="1" dirty="0"/>
          </a:p>
          <a:p>
            <a:pPr marL="0" indent="0" algn="ctr">
              <a:buNone/>
            </a:pPr>
            <a:r>
              <a:rPr lang="en-US" sz="4000" i="1" dirty="0"/>
              <a:t>“</a:t>
            </a:r>
            <a:r>
              <a:rPr lang="en-US" sz="4000" b="1" i="1" dirty="0"/>
              <a:t>Feature engineering</a:t>
            </a:r>
            <a:r>
              <a:rPr lang="en-US" sz="4000" dirty="0"/>
              <a:t> </a:t>
            </a:r>
            <a:r>
              <a:rPr lang="en-US" sz="4000" i="1" dirty="0"/>
              <a:t>is the process of using </a:t>
            </a:r>
            <a:r>
              <a:rPr lang="en-US" sz="4000" b="1" i="1" dirty="0"/>
              <a:t>domain knowledge</a:t>
            </a:r>
            <a:r>
              <a:rPr lang="en-US" sz="4000" i="1" dirty="0"/>
              <a:t> to extract </a:t>
            </a:r>
            <a:r>
              <a:rPr lang="en-US" sz="4000" b="1" i="1" dirty="0"/>
              <a:t>features</a:t>
            </a:r>
            <a:r>
              <a:rPr lang="en-US" sz="4000" i="1" dirty="0"/>
              <a:t> (characteristics, properties, attributes) from raw data.</a:t>
            </a:r>
            <a:r>
              <a:rPr lang="en-US" sz="4000" dirty="0"/>
              <a:t>”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64775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00B28-5FD0-7E4F-929D-7F8230478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Feature Engineering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368766C-F170-3542-BD0C-F7DE4BBE2C9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18389" y="2362931"/>
            <a:ext cx="3032907" cy="3041988"/>
          </a:xfr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6D67A3F-1238-9446-8B18-03C2252506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34139" y="1825625"/>
            <a:ext cx="6419661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200" i="1" dirty="0"/>
              <a:t>Move Laterally…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Starts with:</a:t>
            </a:r>
          </a:p>
          <a:p>
            <a:r>
              <a:rPr lang="en-US" sz="2400" dirty="0"/>
              <a:t>Discover internal network structure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Accomplished by:</a:t>
            </a:r>
          </a:p>
          <a:p>
            <a:r>
              <a:rPr lang="en-US" sz="2400" dirty="0"/>
              <a:t>Executing Port scan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293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0FD97-D7E3-F740-82E8-DFF30E5D1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scan tool ‘</a:t>
            </a:r>
            <a:r>
              <a:rPr lang="en-US" i="1" dirty="0" err="1"/>
              <a:t>nmap</a:t>
            </a:r>
            <a:r>
              <a:rPr lang="en-US" dirty="0"/>
              <a:t>’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CD830E94-E8D6-A14A-A60F-6950A144DD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2260EEDB-A941-4B45-B6BC-609886BDA7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Observation:</a:t>
            </a:r>
          </a:p>
          <a:p>
            <a:r>
              <a:rPr lang="en-US" sz="2400" dirty="0"/>
              <a:t>SYN and ACK should be symmetrical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Suggested </a:t>
            </a:r>
            <a:r>
              <a:rPr lang="en-US" i="1" dirty="0"/>
              <a:t>feature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3600" dirty="0"/>
              <a:t>(SYN – ACK) * (RST + 1)</a:t>
            </a:r>
          </a:p>
        </p:txBody>
      </p:sp>
      <p:pic>
        <p:nvPicPr>
          <p:cNvPr id="27" name="Content Placeholder 11">
            <a:extLst>
              <a:ext uri="{FF2B5EF4-FFF2-40B4-BE49-F238E27FC236}">
                <a16:creationId xmlns:a16="http://schemas.microsoft.com/office/drawing/2014/main" id="{9A3C7A15-621F-424F-B52A-2F207167D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68" y="1725724"/>
            <a:ext cx="5257800" cy="1143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85C5C14-64F9-DE45-944A-06218B80A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168" y="3443257"/>
            <a:ext cx="5257800" cy="1143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00E07A9-3058-074A-B289-CB431A2989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168" y="5157757"/>
            <a:ext cx="52578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02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7DE08-0B7D-2D43-B11C-72BD6D307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0273CD2-4BF1-664C-A911-4B0E26928D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03682"/>
            <a:ext cx="5181600" cy="4195223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3EA0AE8-5A9B-9B42-8C4D-328286FA8C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03682"/>
            <a:ext cx="5181600" cy="4195223"/>
          </a:xfrm>
        </p:spPr>
      </p:pic>
    </p:spTree>
    <p:extLst>
      <p:ext uri="{BB962C8B-B14F-4D97-AF65-F5344CB8AC3E}">
        <p14:creationId xmlns:p14="http://schemas.microsoft.com/office/powerpoint/2010/main" val="2722483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7ABA1-17CF-FF4F-8924-3EF0AB9FD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Process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6944876-3CCD-5B40-AD4E-1FF8C868C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18685"/>
            <a:ext cx="10515600" cy="396521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D193C6-BF00-2844-80E3-44F063496900}"/>
              </a:ext>
            </a:extLst>
          </p:cNvPr>
          <p:cNvSpPr txBox="1"/>
          <p:nvPr/>
        </p:nvSpPr>
        <p:spPr>
          <a:xfrm>
            <a:off x="7245928" y="5983902"/>
            <a:ext cx="410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https://github.com/ejdoff/cyberhunt2021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2930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7DE08-0B7D-2D43-B11C-72BD6D307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Engineering: Anomalous ports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AAA4B5-2E60-4869-83C8-45D4172182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72945" y="1535553"/>
            <a:ext cx="5937355" cy="3546835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6802070-F705-4CF5-A3EC-26D5ACBB0FC4}"/>
              </a:ext>
            </a:extLst>
          </p:cNvPr>
          <p:cNvSpPr txBox="1"/>
          <p:nvPr/>
        </p:nvSpPr>
        <p:spPr>
          <a:xfrm>
            <a:off x="6353175" y="1257754"/>
            <a:ext cx="5471886" cy="48670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NL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Thursday: Day 4 =&gt; </a:t>
            </a:r>
            <a:endParaRPr lang="en-NL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this day, APT attack progresses to the Lateral Movement stage, encompassing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NL" sz="14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SSH from local systems to 192.168.3.30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Nmap scan on 192.168.3.30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NL" sz="14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FTP</a:t>
            </a: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using weak authentication bypass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NL" sz="14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bypass CVE-2012-2122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192.168.3.29 or Kali Linux run command below $ for </a:t>
            </a:r>
            <a:r>
              <a:rPr lang="en-N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`seq 1 1000`; do </a:t>
            </a:r>
            <a:r>
              <a:rPr lang="en-N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N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uroot</a:t>
            </a: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N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pwrong</a:t>
            </a: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-h &lt;192.168.3.30&gt; -P</a:t>
            </a:r>
            <a:r>
              <a:rPr lang="en-NL" sz="14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3306</a:t>
            </a: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; done 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DNS Zone Transfer Exploit from “192.168.3.29”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SMB CVE-2017-7494, Command shell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Accessed /etc/passwd file, and got a list of all users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Accessed /etc/shadow file to see the hashes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Created a user hacker/aimlsec0718 later updated the password to password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Created another user invader/hacker and added the user as </a:t>
            </a:r>
            <a:r>
              <a:rPr lang="en-N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sudoer</a:t>
            </a: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root privileges.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Established the backdoor by uploading </a:t>
            </a:r>
            <a:r>
              <a:rPr lang="en-NL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shell.php</a:t>
            </a: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(Ankur’s previous day foothold establishment), and listening on </a:t>
            </a:r>
            <a:r>
              <a:rPr lang="en-NL" sz="14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port 4444</a:t>
            </a: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Shell obtained from 192.168.3.29.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NL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Command Injection performed on 9002 at 9:05 PM</a:t>
            </a:r>
          </a:p>
        </p:txBody>
      </p:sp>
    </p:spTree>
    <p:extLst>
      <p:ext uri="{BB962C8B-B14F-4D97-AF65-F5344CB8AC3E}">
        <p14:creationId xmlns:p14="http://schemas.microsoft.com/office/powerpoint/2010/main" val="1888706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8FA82E-5896-2341-B8F2-02387E2AC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273" y="1690688"/>
            <a:ext cx="5273644" cy="52736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705868-B73C-914E-9C89-898951ED8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Case Study: </a:t>
            </a:r>
            <a:br>
              <a:rPr lang="en-US" b="1" dirty="0"/>
            </a:br>
            <a:r>
              <a:rPr lang="en-US" b="1" i="1" dirty="0"/>
              <a:t>Exploratory Data Analysis for APT-dataset</a:t>
            </a:r>
            <a:endParaRPr lang="en-US" i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172574-3DB6-DE44-833E-A7923E9C0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2217370"/>
            <a:ext cx="2946149" cy="343449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A33FE9-89E1-8C4B-8911-8DBFA43EE007}"/>
              </a:ext>
            </a:extLst>
          </p:cNvPr>
          <p:cNvSpPr txBox="1"/>
          <p:nvPr/>
        </p:nvSpPr>
        <p:spPr>
          <a:xfrm>
            <a:off x="4271726" y="2780453"/>
            <a:ext cx="36485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i="1" dirty="0"/>
              <a:t>“Onderzoek hoe de genoemde IDS modellen verbetert kunnen worden </a:t>
            </a:r>
            <a:r>
              <a:rPr lang="nl-NL" sz="2400" i="1" dirty="0" err="1"/>
              <a:t>dmv</a:t>
            </a:r>
            <a:r>
              <a:rPr lang="nl-NL" sz="2400" i="1" dirty="0"/>
              <a:t> EDA(</a:t>
            </a:r>
            <a:r>
              <a:rPr lang="nl-NL" sz="2400" i="1" dirty="0" err="1"/>
              <a:t>Exploratory</a:t>
            </a:r>
            <a:r>
              <a:rPr lang="nl-NL" sz="2400" i="1" dirty="0"/>
              <a:t> Data analyse) op de APT-2020-dataset.”</a:t>
            </a:r>
          </a:p>
        </p:txBody>
      </p:sp>
    </p:spTree>
    <p:extLst>
      <p:ext uri="{BB962C8B-B14F-4D97-AF65-F5344CB8AC3E}">
        <p14:creationId xmlns:p14="http://schemas.microsoft.com/office/powerpoint/2010/main" val="1061872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D4893-B2AA-4925-857C-BE1A933B1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Added feature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0AF81-FC3D-4C3B-9E9B-E0E13C24E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96803"/>
          </a:xfrm>
        </p:spPr>
        <p:txBody>
          <a:bodyPr/>
          <a:lstStyle/>
          <a:p>
            <a:r>
              <a:rPr lang="en-US" dirty="0"/>
              <a:t>Ports of interest: [20, 21, 22, 1433, 135, 136, 137, 138, 139, 3306, 4444]</a:t>
            </a:r>
          </a:p>
          <a:p>
            <a:r>
              <a:rPr lang="en-US" dirty="0"/>
              <a:t>IP-addresses of interest: Outside of 192.168.3.0/24, 255.255.255.255.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B5F763-2B34-44EF-BDD1-43C4F050BAB1}"/>
              </a:ext>
            </a:extLst>
          </p:cNvPr>
          <p:cNvSpPr txBox="1"/>
          <p:nvPr/>
        </p:nvSpPr>
        <p:spPr>
          <a:xfrm>
            <a:off x="262393" y="3657365"/>
            <a:ext cx="11667214" cy="64633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new_feature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1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B9DF2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188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 dataset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US" b="0" dirty="0" err="1">
                <a:solidFill>
                  <a:srgbClr val="FFD866"/>
                </a:solidFill>
                <a:effectLst/>
                <a:latin typeface="Consolas" panose="020B0609020204030204" pitchFamily="49" charset="0"/>
              </a:rPr>
              <a:t>Dst</a:t>
            </a:r>
            <a:r>
              <a:rPr lang="en-US" b="0" dirty="0">
                <a:solidFill>
                  <a:srgbClr val="FFD866"/>
                </a:solidFill>
                <a:effectLst/>
                <a:latin typeface="Consolas" panose="020B0609020204030204" pitchFamily="49" charset="0"/>
              </a:rPr>
              <a:t> Port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"].</a:t>
            </a:r>
            <a:r>
              <a:rPr lang="en-US" b="0" dirty="0" err="1">
                <a:solidFill>
                  <a:srgbClr val="A9DC76"/>
                </a:solidFill>
                <a:effectLst/>
                <a:latin typeface="Consolas" panose="020B0609020204030204" pitchFamily="49" charset="0"/>
              </a:rPr>
              <a:t>isin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ports_of_interest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188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B9DF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188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6188"/>
                </a:solidFill>
                <a:effectLst/>
                <a:latin typeface="Consolas" panose="020B0609020204030204" pitchFamily="49" charset="0"/>
              </a:rPr>
              <a:t>~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["</a:t>
            </a:r>
            <a:r>
              <a:rPr lang="en-US" b="0" dirty="0" err="1">
                <a:solidFill>
                  <a:srgbClr val="FFD866"/>
                </a:solidFill>
                <a:effectLst/>
                <a:latin typeface="Consolas" panose="020B0609020204030204" pitchFamily="49" charset="0"/>
              </a:rPr>
              <a:t>Dst</a:t>
            </a:r>
            <a:r>
              <a:rPr lang="en-US" b="0" dirty="0">
                <a:solidFill>
                  <a:srgbClr val="FFD866"/>
                </a:solidFill>
                <a:effectLst/>
                <a:latin typeface="Consolas" panose="020B0609020204030204" pitchFamily="49" charset="0"/>
              </a:rPr>
              <a:t> IP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"].</a:t>
            </a:r>
            <a:r>
              <a:rPr lang="en-US" b="0" dirty="0" err="1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b="0" dirty="0" err="1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A9DC76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en-US" b="0" dirty="0">
                <a:solidFill>
                  <a:srgbClr val="FFD866"/>
                </a:solidFill>
                <a:effectLst/>
                <a:latin typeface="Consolas" panose="020B0609020204030204" pitchFamily="49" charset="0"/>
              </a:rPr>
              <a:t>[192\.168\.3\.][255\.255\.255\.255]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'))</a:t>
            </a:r>
            <a:endParaRPr lang="en-US" b="0" dirty="0">
              <a:solidFill>
                <a:srgbClr val="FCFCFA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705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A4BBD-E87B-4F39-A9D3-C975E187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NL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B177F5CA-D66C-49EA-A7B4-A378976C0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5426" y="2072115"/>
            <a:ext cx="7683533" cy="4351338"/>
          </a:xfrm>
        </p:spPr>
      </p:pic>
    </p:spTree>
    <p:extLst>
      <p:ext uri="{BB962C8B-B14F-4D97-AF65-F5344CB8AC3E}">
        <p14:creationId xmlns:p14="http://schemas.microsoft.com/office/powerpoint/2010/main" val="1431975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0FE8AD-E7ED-E042-84E0-02272F179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35001"/>
            <a:ext cx="12195464" cy="8130309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F5BADB8-FA6E-4885-B867-537BA2E34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1470" y="125730"/>
            <a:ext cx="2985920" cy="352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4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470C1-D6D0-8541-84CF-8C39CC886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the Systems Engineering Method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BB4C7B-3349-2B42-B9A4-797BF2324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36223"/>
            <a:ext cx="10308076" cy="4440740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DF742F3-2599-714B-A45F-5E13D83EC75F}"/>
              </a:ext>
            </a:extLst>
          </p:cNvPr>
          <p:cNvGrpSpPr/>
          <p:nvPr/>
        </p:nvGrpSpPr>
        <p:grpSpPr>
          <a:xfrm>
            <a:off x="7993522" y="2417379"/>
            <a:ext cx="3216166" cy="3237187"/>
            <a:chOff x="8040414" y="2417379"/>
            <a:chExt cx="3216166" cy="3237187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1694EA9-8E60-E24E-B81C-DB2E61B7E73B}"/>
                </a:ext>
              </a:extLst>
            </p:cNvPr>
            <p:cNvCxnSpPr/>
            <p:nvPr/>
          </p:nvCxnSpPr>
          <p:spPr>
            <a:xfrm>
              <a:off x="8040414" y="2417379"/>
              <a:ext cx="3216165" cy="3237187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6C420AB-554C-4F46-88EA-8E83FC03D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40414" y="2417379"/>
              <a:ext cx="3216166" cy="3237187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1238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7A7BC9-3304-5F48-87C9-E9DF66087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6162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344785-66A7-2D40-AACF-48DAEDC8D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5902" y="365125"/>
            <a:ext cx="5387898" cy="1325563"/>
          </a:xfrm>
        </p:spPr>
        <p:txBody>
          <a:bodyPr/>
          <a:lstStyle/>
          <a:p>
            <a:r>
              <a:rPr lang="en-US" dirty="0"/>
              <a:t>APT Stages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C8CFF-AB5E-0340-9585-256C4D7EE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5902" y="1825625"/>
            <a:ext cx="5387898" cy="4351338"/>
          </a:xfrm>
        </p:spPr>
        <p:txBody>
          <a:bodyPr/>
          <a:lstStyle/>
          <a:p>
            <a:r>
              <a:rPr lang="en-US" dirty="0"/>
              <a:t>Reconnaissance</a:t>
            </a:r>
          </a:p>
          <a:p>
            <a:r>
              <a:rPr lang="en-US" dirty="0"/>
              <a:t>Establish foothold</a:t>
            </a:r>
          </a:p>
          <a:p>
            <a:r>
              <a:rPr lang="en-US" dirty="0"/>
              <a:t>Move laterally</a:t>
            </a:r>
          </a:p>
          <a:p>
            <a:r>
              <a:rPr lang="en-US" dirty="0"/>
              <a:t>Exfiltrate data</a:t>
            </a:r>
          </a:p>
          <a:p>
            <a:r>
              <a:rPr lang="en-US" dirty="0"/>
              <a:t>Cover tracks</a:t>
            </a:r>
          </a:p>
        </p:txBody>
      </p:sp>
    </p:spTree>
    <p:extLst>
      <p:ext uri="{BB962C8B-B14F-4D97-AF65-F5344CB8AC3E}">
        <p14:creationId xmlns:p14="http://schemas.microsoft.com/office/powerpoint/2010/main" val="1131079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F8DD7-24FF-9441-8935-4A476E2D4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info…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6D1F51-3463-B440-97EB-82FB3AFD8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94702" y="365125"/>
            <a:ext cx="3559098" cy="647311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7B0322-C200-1344-A59B-04E98C675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9127"/>
            <a:ext cx="53213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80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6C72C-E651-5F4F-B51A-E69B5F427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background info…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F6B293-60BE-CD4F-9453-14BA8E3FE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74488"/>
            <a:ext cx="3980172" cy="39801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550BFA-0A21-1641-8EED-F2757041E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2885" y="365124"/>
            <a:ext cx="3520915" cy="64036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4A47E-FF60-D54B-BDDE-9EBA08FAD638}"/>
                  </a:ext>
                </a:extLst>
              </p:cNvPr>
              <p:cNvSpPr txBox="1"/>
              <p:nvPr/>
            </p:nvSpPr>
            <p:spPr>
              <a:xfrm>
                <a:off x="5378254" y="2673396"/>
                <a:ext cx="1907573" cy="9187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3200" b="0" i="1" smtClean="0">
                          <a:latin typeface="Cambria Math" panose="02040503050406030204" pitchFamily="18" charset="0"/>
                        </a:rPr>
                        <m:t>𝑇𝑃𝑅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32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nl-NL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64A47E-FF60-D54B-BDDE-9EBA08FAD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254" y="2673396"/>
                <a:ext cx="1907573" cy="918778"/>
              </a:xfrm>
              <a:prstGeom prst="rect">
                <a:avLst/>
              </a:prstGeom>
              <a:blipFill>
                <a:blip r:embed="rId5"/>
                <a:stretch>
                  <a:fillRect l="-3289" t="-1370" r="-3289" b="-13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873D3D-856C-2643-ACAF-DF5B4500E78B}"/>
                  </a:ext>
                </a:extLst>
              </p:cNvPr>
              <p:cNvSpPr txBox="1"/>
              <p:nvPr/>
            </p:nvSpPr>
            <p:spPr>
              <a:xfrm>
                <a:off x="5365429" y="4574882"/>
                <a:ext cx="1920398" cy="9187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3200" b="0" i="1" smtClean="0">
                          <a:latin typeface="Cambria Math" panose="02040503050406030204" pitchFamily="18" charset="0"/>
                        </a:rPr>
                        <m:t>𝐹𝑃𝑅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32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lang="nl-NL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873D3D-856C-2643-ACAF-DF5B4500E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429" y="4574882"/>
                <a:ext cx="1920398" cy="918778"/>
              </a:xfrm>
              <a:prstGeom prst="rect">
                <a:avLst/>
              </a:prstGeom>
              <a:blipFill>
                <a:blip r:embed="rId6"/>
                <a:stretch>
                  <a:fillRect l="-3268" t="-1370" r="-3268" b="-13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8711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ACC99-A479-E046-89C3-7DF0875DF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Needs Analysis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0313B-5340-AC44-97CF-67CBE9A32A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i="1" dirty="0"/>
              <a:t>Dataset for Advanced Persistent Threats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Only promising results for:</a:t>
            </a:r>
          </a:p>
          <a:p>
            <a:r>
              <a:rPr lang="en-US" dirty="0"/>
              <a:t>Reconnaissance</a:t>
            </a:r>
          </a:p>
          <a:p>
            <a:r>
              <a:rPr lang="en-US" dirty="0"/>
              <a:t>Establish Foothold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62A259-5720-4C40-BA03-5F930390E4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37060"/>
            <a:ext cx="5181600" cy="3928468"/>
          </a:xfrm>
        </p:spPr>
      </p:pic>
    </p:spTree>
    <p:extLst>
      <p:ext uri="{BB962C8B-B14F-4D97-AF65-F5344CB8AC3E}">
        <p14:creationId xmlns:p14="http://schemas.microsoft.com/office/powerpoint/2010/main" val="2306693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371E2-7DF9-664F-97C2-A22292FAF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Needs Analysis (2)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429CFD1-F8B1-824B-8A2A-C9C4FA6A830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088176"/>
            <a:ext cx="4453578" cy="4351338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98C54D-264B-9E43-A79C-B8FBAD9139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501369" y="2088176"/>
            <a:ext cx="4523262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F352EC-2B6F-6E4C-9C13-CA9ADC148C30}"/>
              </a:ext>
            </a:extLst>
          </p:cNvPr>
          <p:cNvSpPr txBox="1"/>
          <p:nvPr/>
        </p:nvSpPr>
        <p:spPr>
          <a:xfrm>
            <a:off x="839482" y="1456293"/>
            <a:ext cx="10185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Detection of Advanced Persistent Threats using Artificial Intelligence for Deep Packet Inspection </a:t>
            </a:r>
          </a:p>
        </p:txBody>
      </p:sp>
    </p:spTree>
    <p:extLst>
      <p:ext uri="{BB962C8B-B14F-4D97-AF65-F5344CB8AC3E}">
        <p14:creationId xmlns:p14="http://schemas.microsoft.com/office/powerpoint/2010/main" val="4158810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13B48-EF9B-5240-B09E-B77666DC6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Needs Analysis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DA70F-B9FD-1A4C-A499-327220EB2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Desired effect: Improved IDS models that can detect APTs</a:t>
            </a:r>
          </a:p>
          <a:p>
            <a:endParaRPr lang="en-US" i="1" dirty="0"/>
          </a:p>
          <a:p>
            <a:r>
              <a:rPr lang="en-US" i="1" dirty="0"/>
              <a:t>Move laterally</a:t>
            </a:r>
            <a:r>
              <a:rPr lang="en-US" dirty="0"/>
              <a:t> is not well predicted in given context</a:t>
            </a:r>
          </a:p>
          <a:p>
            <a:endParaRPr lang="en-US" dirty="0"/>
          </a:p>
          <a:p>
            <a:r>
              <a:rPr lang="en-US" dirty="0"/>
              <a:t>Is better prediction on lateral movement feasible?</a:t>
            </a:r>
            <a:br>
              <a:rPr lang="en-US" dirty="0"/>
            </a:br>
            <a:r>
              <a:rPr lang="en-US" dirty="0"/>
              <a:t>Better prediction should be possible conform</a:t>
            </a:r>
          </a:p>
          <a:p>
            <a:pPr lvl="1"/>
            <a:r>
              <a:rPr lang="en-US" sz="2000" dirty="0"/>
              <a:t>Using Deep Learning Model for Network Scanning Detection [1]</a:t>
            </a:r>
          </a:p>
          <a:p>
            <a:pPr lvl="1"/>
            <a:r>
              <a:rPr lang="en-US" sz="2000" dirty="0"/>
              <a:t>Efficient Classification of </a:t>
            </a:r>
            <a:r>
              <a:rPr lang="en-US" sz="2000" dirty="0" err="1"/>
              <a:t>Portscan</a:t>
            </a:r>
            <a:r>
              <a:rPr lang="en-US" sz="2000" dirty="0"/>
              <a:t> Attacks using Support Vector Machine [2]</a:t>
            </a:r>
          </a:p>
          <a:p>
            <a:pPr lvl="1"/>
            <a:r>
              <a:rPr lang="en-US" sz="2000" dirty="0"/>
              <a:t>Detection of slow port scans in flow-based network traffic [3]</a:t>
            </a:r>
          </a:p>
          <a:p>
            <a:pPr lvl="1"/>
            <a:endParaRPr lang="en-US" sz="20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68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1007</Words>
  <Application>Microsoft Office PowerPoint</Application>
  <PresentationFormat>Widescreen</PresentationFormat>
  <Paragraphs>157</Paragraphs>
  <Slides>22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Bookman Old Style</vt:lpstr>
      <vt:lpstr>Calibri</vt:lpstr>
      <vt:lpstr>Calibri Light</vt:lpstr>
      <vt:lpstr>Cambria Math</vt:lpstr>
      <vt:lpstr>Consolas</vt:lpstr>
      <vt:lpstr>Lato</vt:lpstr>
      <vt:lpstr>Symbol</vt:lpstr>
      <vt:lpstr>Office Theme</vt:lpstr>
      <vt:lpstr>Advanced Persistent Threats</vt:lpstr>
      <vt:lpstr>Case Study:  Exploratory Data Analysis for APT-dataset</vt:lpstr>
      <vt:lpstr>Apply the Systems Engineering Method</vt:lpstr>
      <vt:lpstr>APT Stages</vt:lpstr>
      <vt:lpstr>Background info…</vt:lpstr>
      <vt:lpstr>More background info…</vt:lpstr>
      <vt:lpstr>Needs Analysis (1)</vt:lpstr>
      <vt:lpstr>Needs Analysis (2)</vt:lpstr>
      <vt:lpstr>Needs Analysis (3)</vt:lpstr>
      <vt:lpstr>Concept Development</vt:lpstr>
      <vt:lpstr>Exploratory Data Analysis</vt:lpstr>
      <vt:lpstr>EDA </vt:lpstr>
      <vt:lpstr>EDA </vt:lpstr>
      <vt:lpstr>Feature Engineering</vt:lpstr>
      <vt:lpstr>Apply Feature Engineering</vt:lpstr>
      <vt:lpstr>Port scan tool ‘nmap’</vt:lpstr>
      <vt:lpstr>Feature Engineering Results</vt:lpstr>
      <vt:lpstr>Feature Engineering Process</vt:lpstr>
      <vt:lpstr>Feature Engineering: Anomalous ports</vt:lpstr>
      <vt:lpstr>Added feature</vt:lpstr>
      <vt:lpstr>Results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Persistent Threats</dc:title>
  <dc:creator>E-J Doff</dc:creator>
  <cp:lastModifiedBy>Marlon Hasker</cp:lastModifiedBy>
  <cp:revision>42</cp:revision>
  <cp:lastPrinted>2021-11-04T22:09:45Z</cp:lastPrinted>
  <dcterms:created xsi:type="dcterms:W3CDTF">2021-11-02T20:53:58Z</dcterms:created>
  <dcterms:modified xsi:type="dcterms:W3CDTF">2021-11-05T07:54:28Z</dcterms:modified>
</cp:coreProperties>
</file>